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Bold" panose="020B0704020202020204" pitchFamily="34" charset="0"/>
      <p:regular r:id="rId9"/>
      <p:bold r:id="rId10"/>
    </p:embeddedFont>
    <p:embeddedFont>
      <p:font typeface="Arimo" panose="020B0604020202020204" charset="0"/>
      <p:regular r:id="rId11"/>
    </p:embeddedFont>
    <p:embeddedFont>
      <p:font typeface="Calibri (MS)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338" y="5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.gov.in/sites/default/files/NAM-Guidelin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4581" y="1277275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8" y="0"/>
                </a:lnTo>
                <a:lnTo>
                  <a:pt x="6957908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996275" y="2926336"/>
            <a:ext cx="4805264" cy="5139356"/>
            <a:chOff x="0" y="0"/>
            <a:chExt cx="6407018" cy="6852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07023" cy="6852412"/>
            </a:xfrm>
            <a:custGeom>
              <a:avLst/>
              <a:gdLst/>
              <a:ahLst/>
              <a:cxnLst/>
              <a:rect l="l" t="t" r="r" b="b"/>
              <a:pathLst>
                <a:path w="6407023" h="6852412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9475" b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88369" y="-705741"/>
            <a:ext cx="15544800" cy="3114675"/>
            <a:chOff x="0" y="0"/>
            <a:chExt cx="20726400" cy="4152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6400" cy="4152900"/>
            </a:xfrm>
            <a:custGeom>
              <a:avLst/>
              <a:gdLst/>
              <a:ahLst/>
              <a:cxnLst/>
              <a:rect l="l" t="t" r="r" b="b"/>
              <a:pathLst>
                <a:path w="20726400" h="41529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726400" cy="4181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SMART INDIA HACKATHON 2025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9" name="Freeform 9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88369" y="1248700"/>
            <a:ext cx="13437543" cy="831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endParaRPr/>
          </a:p>
          <a:p>
            <a:pPr marL="683104" lvl="1" indent="-341552" algn="just">
              <a:lnSpc>
                <a:spcPts val="9058"/>
              </a:lnSpc>
              <a:buFont typeface="Arial"/>
              <a:buChar char="•"/>
            </a:pPr>
            <a:r>
              <a:rPr lang="en-US" sz="37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ID: SIH250270</a:t>
            </a:r>
          </a:p>
          <a:p>
            <a:pPr marL="682625" lvl="1" indent="-341312" algn="l">
              <a:lnSpc>
                <a:spcPts val="9058"/>
              </a:lnSpc>
              <a:buFont typeface="Arial"/>
              <a:buChar char="•"/>
            </a:pPr>
            <a:r>
              <a:rPr lang="en-US" sz="37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Title: AyuLink: Blockchain-Based Traceability System for Ayurvedic Herbs</a:t>
            </a:r>
          </a:p>
          <a:p>
            <a:pPr marL="683104" lvl="1" indent="-341552" algn="just">
              <a:lnSpc>
                <a:spcPts val="9058"/>
              </a:lnSpc>
              <a:buFont typeface="Arial"/>
              <a:buChar char="•"/>
            </a:pPr>
            <a:r>
              <a:rPr lang="en-US" sz="37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Theme: Blockchain &amp; Cybersecurity</a:t>
            </a:r>
          </a:p>
          <a:p>
            <a:pPr marL="683104" lvl="1" indent="-341552" algn="just">
              <a:lnSpc>
                <a:spcPts val="9058"/>
              </a:lnSpc>
              <a:buFont typeface="Arial"/>
              <a:buChar char="•"/>
            </a:pPr>
            <a:r>
              <a:rPr lang="en-US" sz="37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Category: Software</a:t>
            </a:r>
          </a:p>
          <a:p>
            <a:pPr marL="683104" lvl="1" indent="-341552" algn="just">
              <a:lnSpc>
                <a:spcPts val="9058"/>
              </a:lnSpc>
              <a:buFont typeface="Arial"/>
              <a:buChar char="•"/>
            </a:pPr>
            <a:r>
              <a:rPr lang="en-US" sz="37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ID: The Root Coders</a:t>
            </a:r>
          </a:p>
          <a:p>
            <a:pPr marL="683104" lvl="1" indent="-341552" algn="just">
              <a:lnSpc>
                <a:spcPts val="9058"/>
              </a:lnSpc>
              <a:buFont typeface="Arial"/>
              <a:buChar char="•"/>
            </a:pPr>
            <a:r>
              <a:rPr lang="en-US" sz="377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Name: The Root Coders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863828" y="102175"/>
            <a:ext cx="3313680" cy="1684302"/>
            <a:chOff x="0" y="0"/>
            <a:chExt cx="4418240" cy="2245736"/>
          </a:xfrm>
        </p:grpSpPr>
        <p:sp>
          <p:nvSpPr>
            <p:cNvPr id="5" name="Freeform 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183349" y="-738727"/>
            <a:ext cx="12485406" cy="4901282"/>
            <a:chOff x="0" y="0"/>
            <a:chExt cx="16647208" cy="65350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47207" cy="6535043"/>
            </a:xfrm>
            <a:custGeom>
              <a:avLst/>
              <a:gdLst/>
              <a:ahLst/>
              <a:cxnLst/>
              <a:rect l="l" t="t" r="r" b="b"/>
              <a:pathLst>
                <a:path w="16647207" h="6535043">
                  <a:moveTo>
                    <a:pt x="0" y="0"/>
                  </a:moveTo>
                  <a:lnTo>
                    <a:pt x="16647207" y="0"/>
                  </a:lnTo>
                  <a:lnTo>
                    <a:pt x="16647207" y="6535043"/>
                  </a:lnTo>
                  <a:lnTo>
                    <a:pt x="0" y="6535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647208" cy="656361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endParaRPr/>
            </a:p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AyuLink: Blockchain-Based Traceability System for Ayurvedic Herbs</a:t>
              </a:r>
            </a:p>
            <a:p>
              <a:pPr algn="ctr">
                <a:lnSpc>
                  <a:spcPts val="7200"/>
                </a:lnSpc>
              </a:pPr>
              <a:endParaRPr lang="en-US" sz="6000" b="1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3859" y="3039082"/>
            <a:ext cx="12170904" cy="549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9"/>
              </a:lnSpc>
            </a:pPr>
            <a:r>
              <a:rPr lang="en-US" sz="28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827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  <a:r>
              <a:rPr lang="en-US" sz="282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developing a web platform that uses blockchain technology to create a transparent and immutable digital record of an Ayurvedic herb's journey. </a:t>
            </a:r>
          </a:p>
          <a:p>
            <a:pPr algn="just">
              <a:lnSpc>
                <a:spcPts val="3109"/>
              </a:lnSpc>
            </a:pPr>
            <a:endParaRPr lang="en-US" sz="282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109"/>
              </a:lnSpc>
            </a:pPr>
            <a:r>
              <a:rPr lang="en-US" sz="28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827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How it addresses the problem</a:t>
            </a:r>
            <a:r>
              <a:rPr lang="en-US" sz="282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directly combats the issues of counterfeit herbs, lack of transparency, and quality concerns by providing a verifiable, tamper-proof history for each batch, from the farm to the final product. </a:t>
            </a:r>
          </a:p>
          <a:p>
            <a:pPr algn="just">
              <a:lnSpc>
                <a:spcPts val="3109"/>
              </a:lnSpc>
            </a:pPr>
            <a:endParaRPr lang="en-US" sz="282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109"/>
              </a:lnSpc>
            </a:pPr>
            <a:r>
              <a:rPr lang="en-US" sz="28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827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27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Innovation and uniqueness:</a:t>
            </a:r>
            <a:r>
              <a:rPr lang="en-US" sz="282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core innovation is using the inherent trust and immutability of blockchain to bring unprecedented transparency to the traditional Ayurvedic industry, a sector that currently relies heavily on trust with little verification</a:t>
            </a:r>
          </a:p>
          <a:p>
            <a:pPr algn="just">
              <a:lnSpc>
                <a:spcPts val="3109"/>
              </a:lnSpc>
            </a:pPr>
            <a:endParaRPr lang="en-US" sz="282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390" y="319776"/>
            <a:ext cx="1915886" cy="1249101"/>
            <a:chOff x="0" y="0"/>
            <a:chExt cx="2554514" cy="1665468"/>
          </a:xfrm>
        </p:grpSpPr>
        <p:sp>
          <p:nvSpPr>
            <p:cNvPr id="14" name="Freeform 14" descr="Your startup LOGO"/>
            <p:cNvSpPr/>
            <p:nvPr/>
          </p:nvSpPr>
          <p:spPr>
            <a:xfrm>
              <a:off x="25400" y="2540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 descr="Your startup LOGO"/>
            <p:cNvSpPr/>
            <p:nvPr/>
          </p:nvSpPr>
          <p:spPr>
            <a:xfrm>
              <a:off x="0" y="0"/>
              <a:ext cx="2554478" cy="1665478"/>
            </a:xfrm>
            <a:custGeom>
              <a:avLst/>
              <a:gdLst/>
              <a:ahLst/>
              <a:cxnLst/>
              <a:rect l="l" t="t" r="r" b="b"/>
              <a:pathLst>
                <a:path w="2554478" h="1665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554514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25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Root Coders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877800" y="2324099"/>
            <a:ext cx="5060966" cy="7208043"/>
          </a:xfrm>
          <a:custGeom>
            <a:avLst/>
            <a:gdLst/>
            <a:ahLst/>
            <a:cxnLst/>
            <a:rect l="l" t="t" r="r" b="b"/>
            <a:pathLst>
              <a:path w="5374003" h="7399682">
                <a:moveTo>
                  <a:pt x="0" y="0"/>
                </a:moveTo>
                <a:lnTo>
                  <a:pt x="5374002" y="0"/>
                </a:lnTo>
                <a:lnTo>
                  <a:pt x="5374002" y="7399682"/>
                </a:lnTo>
                <a:lnTo>
                  <a:pt x="0" y="7399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78" r="-24433" b="-9164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" y="-71438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1945600" cy="2305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99"/>
                </a:lnSpc>
              </a:pPr>
              <a:r>
                <a:rPr lang="en-US" sz="5999" b="1">
                  <a:solidFill>
                    <a:srgbClr val="1F497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TECHNICAL APPROACH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5610" y="359319"/>
            <a:ext cx="1915886" cy="1249101"/>
            <a:chOff x="0" y="0"/>
            <a:chExt cx="2554514" cy="1665468"/>
          </a:xfrm>
        </p:grpSpPr>
        <p:sp>
          <p:nvSpPr>
            <p:cNvPr id="11" name="Freeform 11" descr="Your startup LOGO"/>
            <p:cNvSpPr/>
            <p:nvPr/>
          </p:nvSpPr>
          <p:spPr>
            <a:xfrm>
              <a:off x="25400" y="2540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 descr="Your startup LOGO"/>
            <p:cNvSpPr/>
            <p:nvPr/>
          </p:nvSpPr>
          <p:spPr>
            <a:xfrm>
              <a:off x="0" y="0"/>
              <a:ext cx="2554478" cy="1665478"/>
            </a:xfrm>
            <a:custGeom>
              <a:avLst/>
              <a:gdLst/>
              <a:ahLst/>
              <a:cxnLst/>
              <a:rect l="l" t="t" r="r" b="b"/>
              <a:pathLst>
                <a:path w="2554478" h="1665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554514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25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Root Coders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2391495" y="1123094"/>
            <a:ext cx="12635837" cy="8135206"/>
          </a:xfrm>
          <a:custGeom>
            <a:avLst/>
            <a:gdLst/>
            <a:ahLst/>
            <a:cxnLst/>
            <a:rect l="l" t="t" r="r" b="b"/>
            <a:pathLst>
              <a:path w="12635837" h="8135206">
                <a:moveTo>
                  <a:pt x="0" y="0"/>
                </a:moveTo>
                <a:lnTo>
                  <a:pt x="12635837" y="0"/>
                </a:lnTo>
                <a:lnTo>
                  <a:pt x="12635837" y="8135206"/>
                </a:lnTo>
                <a:lnTo>
                  <a:pt x="0" y="813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53" b="-28769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" y="-71438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1945600" cy="2305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99"/>
                </a:lnSpc>
              </a:pPr>
              <a:r>
                <a:rPr lang="en-US" sz="5999" b="1">
                  <a:solidFill>
                    <a:srgbClr val="1F497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FEASIBILITY AND VIABILITY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5610" y="359319"/>
            <a:ext cx="1915886" cy="1249101"/>
            <a:chOff x="0" y="0"/>
            <a:chExt cx="2554514" cy="1665468"/>
          </a:xfrm>
        </p:grpSpPr>
        <p:sp>
          <p:nvSpPr>
            <p:cNvPr id="11" name="Freeform 11" descr="Your startup LOGO"/>
            <p:cNvSpPr/>
            <p:nvPr/>
          </p:nvSpPr>
          <p:spPr>
            <a:xfrm>
              <a:off x="25400" y="2540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 descr="Your startup LOGO"/>
            <p:cNvSpPr/>
            <p:nvPr/>
          </p:nvSpPr>
          <p:spPr>
            <a:xfrm>
              <a:off x="0" y="0"/>
              <a:ext cx="2554478" cy="1665478"/>
            </a:xfrm>
            <a:custGeom>
              <a:avLst/>
              <a:gdLst/>
              <a:ahLst/>
              <a:cxnLst/>
              <a:rect l="l" t="t" r="r" b="b"/>
              <a:pathLst>
                <a:path w="2554478" h="1665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554514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25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Root Coders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949282" y="1578773"/>
            <a:ext cx="14852037" cy="7955756"/>
          </a:xfrm>
          <a:custGeom>
            <a:avLst/>
            <a:gdLst/>
            <a:ahLst/>
            <a:cxnLst/>
            <a:rect l="l" t="t" r="r" b="b"/>
            <a:pathLst>
              <a:path w="14852037" h="7955756">
                <a:moveTo>
                  <a:pt x="0" y="0"/>
                </a:moveTo>
                <a:lnTo>
                  <a:pt x="14852036" y="0"/>
                </a:lnTo>
                <a:lnTo>
                  <a:pt x="14852036" y="7955757"/>
                </a:lnTo>
                <a:lnTo>
                  <a:pt x="0" y="7955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997" b="-4668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" y="-71438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1945600" cy="2305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99"/>
                </a:lnSpc>
              </a:pPr>
              <a:r>
                <a:rPr lang="en-US" sz="5999" b="1">
                  <a:solidFill>
                    <a:srgbClr val="1F497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IMPACT AND BENEFITS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72849" y="1750898"/>
            <a:ext cx="9171316" cy="802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182" lvl="1" indent="-374591" algn="l">
              <a:lnSpc>
                <a:spcPts val="4164"/>
              </a:lnSpc>
              <a:buFont typeface="Arial"/>
              <a:buChar char="•"/>
            </a:pPr>
            <a:r>
              <a:rPr lang="en-US" sz="347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Potential impact on the target audience:</a:t>
            </a:r>
          </a:p>
          <a:p>
            <a:pPr marL="665680" lvl="1" indent="-332840" algn="l">
              <a:lnSpc>
                <a:spcPts val="3699"/>
              </a:lnSpc>
              <a:buFont typeface="Arial"/>
              <a:buChar char="•"/>
            </a:pPr>
            <a:r>
              <a:rPr lang="en-US" sz="308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Consumers: QR-code enabled traceability &amp; digital authenticity certificates</a:t>
            </a:r>
          </a:p>
          <a:p>
            <a:pPr marL="665680" lvl="1" indent="-332840" algn="l">
              <a:lnSpc>
                <a:spcPts val="3699"/>
              </a:lnSpc>
              <a:buFont typeface="Arial"/>
              <a:buChar char="•"/>
            </a:pPr>
            <a:r>
              <a:rPr lang="en-US" sz="308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Farmers: Proof-of-origin on blockchain → premium pricing + faster payments (via UPI/crypto wallets)</a:t>
            </a:r>
          </a:p>
          <a:p>
            <a:pPr marL="665680" lvl="1" indent="-332840" algn="l">
              <a:lnSpc>
                <a:spcPts val="3699"/>
              </a:lnSpc>
              <a:buFont typeface="Arial"/>
              <a:buChar char="•"/>
            </a:pPr>
            <a:r>
              <a:rPr lang="en-US" sz="308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Companies: Anti-counterfeit protection, automated compliance reporting (AYUSH/FSSAI)</a:t>
            </a:r>
          </a:p>
          <a:p>
            <a:pPr marL="644805" lvl="1" indent="-322402" algn="l">
              <a:lnSpc>
                <a:spcPts val="3583"/>
              </a:lnSpc>
              <a:buFont typeface="Arial"/>
              <a:buChar char="•"/>
            </a:pPr>
            <a:endParaRPr lang="en-US" sz="308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182" lvl="1" indent="-374591" algn="l">
              <a:lnSpc>
                <a:spcPts val="4164"/>
              </a:lnSpc>
              <a:buFont typeface="Arial"/>
              <a:buChar char="•"/>
            </a:pPr>
            <a:r>
              <a:rPr lang="en-US" sz="347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Benefits of the solution:</a:t>
            </a:r>
          </a:p>
          <a:p>
            <a:pPr marL="665680" lvl="1" indent="-332840" algn="l">
              <a:lnSpc>
                <a:spcPts val="3699"/>
              </a:lnSpc>
              <a:buFont typeface="Arial"/>
              <a:buChar char="•"/>
            </a:pPr>
            <a:r>
              <a:rPr lang="en-US" sz="308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Social: Trust in Ayurveda</a:t>
            </a:r>
          </a:p>
          <a:p>
            <a:pPr marL="665680" lvl="1" indent="-332840" algn="l">
              <a:lnSpc>
                <a:spcPts val="3699"/>
              </a:lnSpc>
              <a:buFont typeface="Arial"/>
              <a:buChar char="•"/>
            </a:pPr>
            <a:r>
              <a:rPr lang="en-US" sz="308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Economic: Premium market &amp; tokenized incentives</a:t>
            </a:r>
          </a:p>
          <a:p>
            <a:pPr marL="665680" lvl="1" indent="-332840" algn="l">
              <a:lnSpc>
                <a:spcPts val="3699"/>
              </a:lnSpc>
              <a:buFont typeface="Arial"/>
              <a:buChar char="•"/>
            </a:pPr>
            <a:r>
              <a:rPr lang="en-US" sz="308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Environmental: Sustainable harvesting via geo-tag transparency</a:t>
            </a:r>
          </a:p>
          <a:p>
            <a:pPr algn="l">
              <a:lnSpc>
                <a:spcPts val="3583"/>
              </a:lnSpc>
            </a:pPr>
            <a:endParaRPr lang="en-US" sz="308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5610" y="359319"/>
            <a:ext cx="1915886" cy="1249101"/>
            <a:chOff x="0" y="0"/>
            <a:chExt cx="2554514" cy="1665468"/>
          </a:xfrm>
        </p:grpSpPr>
        <p:sp>
          <p:nvSpPr>
            <p:cNvPr id="12" name="Freeform 12" descr="Your startup LOGO"/>
            <p:cNvSpPr/>
            <p:nvPr/>
          </p:nvSpPr>
          <p:spPr>
            <a:xfrm>
              <a:off x="25400" y="2540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 descr="Your startup LOGO"/>
            <p:cNvSpPr/>
            <p:nvPr/>
          </p:nvSpPr>
          <p:spPr>
            <a:xfrm>
              <a:off x="0" y="0"/>
              <a:ext cx="2554478" cy="1665478"/>
            </a:xfrm>
            <a:custGeom>
              <a:avLst/>
              <a:gdLst/>
              <a:ahLst/>
              <a:cxnLst/>
              <a:rect l="l" t="t" r="r" b="b"/>
              <a:pathLst>
                <a:path w="2554478" h="1665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554514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25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Root Coders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6" name="Freeform 16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252312" y="2452906"/>
            <a:ext cx="10035686" cy="6055421"/>
          </a:xfrm>
          <a:custGeom>
            <a:avLst/>
            <a:gdLst/>
            <a:ahLst/>
            <a:cxnLst/>
            <a:rect l="l" t="t" r="r" b="b"/>
            <a:pathLst>
              <a:path w="10035686" h="6055421">
                <a:moveTo>
                  <a:pt x="0" y="0"/>
                </a:moveTo>
                <a:lnTo>
                  <a:pt x="10035686" y="0"/>
                </a:lnTo>
                <a:lnTo>
                  <a:pt x="10035686" y="6055421"/>
                </a:lnTo>
                <a:lnTo>
                  <a:pt x="0" y="6055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8" t="-1854" b="-1182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9106" y="-13744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1945600" cy="2305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99"/>
                </a:lnSpc>
              </a:pPr>
              <a:r>
                <a:rPr lang="en-US" sz="5999" b="1">
                  <a:solidFill>
                    <a:srgbClr val="1F497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RESEARCH  AND REFERENCES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3940" y="1407318"/>
            <a:ext cx="17600119" cy="828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3184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</a:t>
            </a:r>
            <a:r>
              <a:rPr lang="en-US" sz="3184" b="1" u="sng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Market Research: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Ministry of Ayush &amp; WHO reports → highlight global growth of traditional medicine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Identified major issues: adulteration &amp; counterfeiting in supply chain</a:t>
            </a:r>
          </a:p>
          <a:p>
            <a:pPr algn="just">
              <a:lnSpc>
                <a:spcPts val="3821"/>
              </a:lnSpc>
            </a:pP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821"/>
              </a:lnSpc>
            </a:pPr>
            <a:r>
              <a:rPr lang="en-US" sz="3184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</a:t>
            </a:r>
            <a:r>
              <a:rPr lang="en-US" sz="3184" b="1" u="sng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Technical Research:</a:t>
            </a:r>
            <a:r>
              <a:rPr lang="en-US" sz="3184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Analyzed existing blockchain-based supply chain solutions in other industries (e.g., food, diamonds) to understand best practices. Key technologies researched include Ethereum, Solidity, and decentralized identity (DID) principles.</a:t>
            </a:r>
          </a:p>
          <a:p>
            <a:pPr algn="just">
              <a:lnSpc>
                <a:spcPts val="3821"/>
              </a:lnSpc>
            </a:pPr>
            <a:endParaRPr lang="en-US" sz="31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821"/>
              </a:lnSpc>
            </a:pPr>
            <a:r>
              <a:rPr lang="en-US" sz="3184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</a:t>
            </a:r>
            <a:r>
              <a:rPr lang="en-US" sz="3184" b="1" u="sng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Feasibility Study: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latin typeface="Arial"/>
                <a:ea typeface="Arial"/>
                <a:cs typeface="Arial"/>
                <a:sym typeface="Arial"/>
              </a:rPr>
              <a:t>The Hindu </a:t>
            </a:r>
            <a:r>
              <a:rPr lang="en-US" sz="3184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</a:rPr>
              <a:t>(https://www.thehindu.com/news/national/most-herbal-products-in-market-adulterated-say-experts/article65983582.ece)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latin typeface="Arial"/>
                <a:ea typeface="Arial"/>
                <a:cs typeface="Arial"/>
                <a:sym typeface="Arial"/>
              </a:rPr>
              <a:t>MDPI</a:t>
            </a:r>
            <a:r>
              <a:rPr lang="en-US" sz="3184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</a:rPr>
              <a:t> (https://www.mdpi.com/2071-1050/13/4/2083)</a:t>
            </a:r>
          </a:p>
          <a:p>
            <a:pPr algn="just">
              <a:lnSpc>
                <a:spcPts val="3821"/>
              </a:lnSpc>
            </a:pPr>
            <a:endParaRPr lang="en-US" sz="3184" dirty="0">
              <a:solidFill>
                <a:srgbClr val="0025CC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821"/>
              </a:lnSpc>
            </a:pPr>
            <a:r>
              <a:rPr lang="en-US" sz="3184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4.</a:t>
            </a:r>
            <a:r>
              <a:rPr lang="en-US" sz="3184" b="1" u="sng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References: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latin typeface="Arial"/>
                <a:ea typeface="Arial"/>
                <a:cs typeface="Arial"/>
                <a:sym typeface="Arial"/>
              </a:rPr>
              <a:t>Ayush Website </a:t>
            </a:r>
            <a:r>
              <a:rPr lang="en-US" sz="3184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</a:rPr>
              <a:t>(https:/</a:t>
            </a:r>
            <a:r>
              <a:rPr lang="en-US" sz="3184" u="sng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  <a:hlinkClick r:id="rId3" tooltip="https://nam.gov.in/sites/default/files/NAM-Guideline.pdf"/>
              </a:rPr>
              <a:t>/</a:t>
            </a:r>
            <a:r>
              <a:rPr lang="en-US" sz="3184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</a:rPr>
              <a:t>www.ayush.gov.in/)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latin typeface="Arial"/>
                <a:ea typeface="Arial"/>
                <a:cs typeface="Arial"/>
                <a:sym typeface="Arial"/>
              </a:rPr>
              <a:t>NAM Guidelines </a:t>
            </a:r>
            <a:r>
              <a:rPr lang="en-US" sz="3184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</a:rPr>
              <a:t>(https://nam.gov.in/sites/default/files/NAM-Guideline.pdf)</a:t>
            </a:r>
          </a:p>
          <a:p>
            <a:pPr marL="687498" lvl="1" indent="-343749" algn="just">
              <a:lnSpc>
                <a:spcPts val="3821"/>
              </a:lnSpc>
              <a:buFont typeface="Arial"/>
              <a:buChar char="•"/>
            </a:pPr>
            <a:r>
              <a:rPr lang="en-US" sz="3184" dirty="0">
                <a:latin typeface="Arial"/>
                <a:ea typeface="Arial"/>
                <a:cs typeface="Arial"/>
                <a:sym typeface="Arial"/>
              </a:rPr>
              <a:t>IEEE</a:t>
            </a:r>
            <a:r>
              <a:rPr lang="en-US" sz="3184" dirty="0">
                <a:solidFill>
                  <a:srgbClr val="0025CC"/>
                </a:solidFill>
                <a:latin typeface="Arial"/>
                <a:ea typeface="Arial"/>
                <a:cs typeface="Arial"/>
                <a:sym typeface="Arial"/>
              </a:rPr>
              <a:t> (https://ieeexplore.ieee.org/)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515706" y="9532143"/>
            <a:ext cx="4806000" cy="547688"/>
            <a:chOff x="0" y="0"/>
            <a:chExt cx="64080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9106" y="218955"/>
            <a:ext cx="1915886" cy="1249101"/>
            <a:chOff x="0" y="0"/>
            <a:chExt cx="2554514" cy="1665468"/>
          </a:xfrm>
        </p:grpSpPr>
        <p:sp>
          <p:nvSpPr>
            <p:cNvPr id="12" name="Freeform 12" descr="Your startup LOGO"/>
            <p:cNvSpPr/>
            <p:nvPr/>
          </p:nvSpPr>
          <p:spPr>
            <a:xfrm>
              <a:off x="25400" y="2540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 descr="Your startup LOGO"/>
            <p:cNvSpPr/>
            <p:nvPr/>
          </p:nvSpPr>
          <p:spPr>
            <a:xfrm>
              <a:off x="0" y="0"/>
              <a:ext cx="2554478" cy="1665478"/>
            </a:xfrm>
            <a:custGeom>
              <a:avLst/>
              <a:gdLst/>
              <a:ahLst/>
              <a:cxnLst/>
              <a:rect l="l" t="t" r="r" b="b"/>
              <a:pathLst>
                <a:path w="2554478" h="1665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554514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25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Root Coders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6" name="Freeform 16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453</Words>
  <Application>Microsoft Office PowerPoint</Application>
  <PresentationFormat>Custom</PresentationFormat>
  <Paragraphs>67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 (MS)</vt:lpstr>
      <vt:lpstr>Calibri</vt:lpstr>
      <vt:lpstr>Arial Bold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TheRootCoders.pptx</dc:title>
  <cp:lastModifiedBy>Somyaranjan Jena</cp:lastModifiedBy>
  <cp:revision>3</cp:revision>
  <dcterms:created xsi:type="dcterms:W3CDTF">2006-08-16T00:00:00Z</dcterms:created>
  <dcterms:modified xsi:type="dcterms:W3CDTF">2025-09-20T13:01:35Z</dcterms:modified>
  <dc:identifier>DAGzWHq7AKQ</dc:identifier>
</cp:coreProperties>
</file>